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44"/>
  </p:notesMasterIdLst>
  <p:handoutMasterIdLst>
    <p:handoutMasterId r:id="rId145"/>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46" r:id="rId57"/>
    <p:sldId id="847" r:id="rId58"/>
    <p:sldId id="546" r:id="rId59"/>
    <p:sldId id="848" r:id="rId60"/>
    <p:sldId id="849" r:id="rId61"/>
    <p:sldId id="662" r:id="rId62"/>
    <p:sldId id="850" r:id="rId63"/>
    <p:sldId id="661" r:id="rId64"/>
    <p:sldId id="799" r:id="rId65"/>
    <p:sldId id="800" r:id="rId66"/>
    <p:sldId id="801" r:id="rId67"/>
    <p:sldId id="802" r:id="rId68"/>
    <p:sldId id="803" r:id="rId69"/>
    <p:sldId id="491" r:id="rId70"/>
    <p:sldId id="492" r:id="rId71"/>
    <p:sldId id="579" r:id="rId72"/>
    <p:sldId id="851" r:id="rId73"/>
    <p:sldId id="852" r:id="rId74"/>
    <p:sldId id="669" r:id="rId75"/>
    <p:sldId id="448" r:id="rId76"/>
    <p:sldId id="577" r:id="rId77"/>
    <p:sldId id="578" r:id="rId78"/>
    <p:sldId id="670" r:id="rId79"/>
    <p:sldId id="439" r:id="rId80"/>
    <p:sldId id="671" r:id="rId81"/>
    <p:sldId id="811" r:id="rId82"/>
    <p:sldId id="812" r:id="rId83"/>
    <p:sldId id="446" r:id="rId84"/>
    <p:sldId id="447" r:id="rId85"/>
    <p:sldId id="452" r:id="rId86"/>
    <p:sldId id="853" r:id="rId87"/>
    <p:sldId id="659" r:id="rId88"/>
    <p:sldId id="663" r:id="rId89"/>
    <p:sldId id="719" r:id="rId90"/>
    <p:sldId id="660" r:id="rId91"/>
    <p:sldId id="664" r:id="rId92"/>
    <p:sldId id="649" r:id="rId93"/>
    <p:sldId id="648" r:id="rId94"/>
    <p:sldId id="646" r:id="rId95"/>
    <p:sldId id="647" r:id="rId96"/>
    <p:sldId id="645" r:id="rId97"/>
    <p:sldId id="644" r:id="rId98"/>
    <p:sldId id="651" r:id="rId99"/>
    <p:sldId id="650" r:id="rId100"/>
    <p:sldId id="458" r:id="rId101"/>
    <p:sldId id="809" r:id="rId102"/>
    <p:sldId id="810" r:id="rId103"/>
    <p:sldId id="683" r:id="rId104"/>
    <p:sldId id="459" r:id="rId105"/>
    <p:sldId id="515" r:id="rId106"/>
    <p:sldId id="680" r:id="rId107"/>
    <p:sldId id="684" r:id="rId108"/>
    <p:sldId id="472" r:id="rId109"/>
    <p:sldId id="631" r:id="rId110"/>
    <p:sldId id="697" r:id="rId111"/>
    <p:sldId id="703" r:id="rId112"/>
    <p:sldId id="698" r:id="rId113"/>
    <p:sldId id="704" r:id="rId114"/>
    <p:sldId id="699" r:id="rId115"/>
    <p:sldId id="700" r:id="rId116"/>
    <p:sldId id="705" r:id="rId117"/>
    <p:sldId id="701" r:id="rId118"/>
    <p:sldId id="706" r:id="rId119"/>
    <p:sldId id="702" r:id="rId120"/>
    <p:sldId id="525" r:id="rId121"/>
    <p:sldId id="527" r:id="rId122"/>
    <p:sldId id="528" r:id="rId123"/>
    <p:sldId id="529" r:id="rId124"/>
    <p:sldId id="538" r:id="rId125"/>
    <p:sldId id="532" r:id="rId126"/>
    <p:sldId id="533" r:id="rId127"/>
    <p:sldId id="534" r:id="rId128"/>
    <p:sldId id="535" r:id="rId129"/>
    <p:sldId id="536" r:id="rId130"/>
    <p:sldId id="537" r:id="rId131"/>
    <p:sldId id="520" r:id="rId132"/>
    <p:sldId id="549" r:id="rId133"/>
    <p:sldId id="545" r:id="rId134"/>
    <p:sldId id="635" r:id="rId135"/>
    <p:sldId id="636" r:id="rId136"/>
    <p:sldId id="637" r:id="rId137"/>
    <p:sldId id="632" r:id="rId138"/>
    <p:sldId id="489" r:id="rId139"/>
    <p:sldId id="521" r:id="rId140"/>
    <p:sldId id="522" r:id="rId141"/>
    <p:sldId id="524" r:id="rId142"/>
    <p:sldId id="52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1"/>
    <p:restoredTop sz="65972"/>
  </p:normalViewPr>
  <p:slideViewPr>
    <p:cSldViewPr snapToGrid="0" snapToObjects="1">
      <p:cViewPr varScale="1">
        <p:scale>
          <a:sx n="71" d="100"/>
          <a:sy n="71" d="100"/>
        </p:scale>
        <p:origin x="2200"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Define what a doubly robust estimator is and show the one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114</a:t>
            </a:fld>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115</a:t>
            </a:fld>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116</a:t>
            </a:fld>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117</a:t>
            </a:fld>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118</a:t>
            </a:fld>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119</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120</a:t>
            </a:fld>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can add that to our list, refute some claims</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account  for this non random treatment assignment is via propensity scores. The propensity score is denoted here as ei. It is the probability that you received treatment given your observed pre-treatment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[click] upweight or down weight participants so the two groups are comparable.</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a consistent estimator if the propensity score is correct.</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just in that sentence there were two concepts that may not have been total clear, so on our [click] todo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is the model-based estimate, B is the “robust” estimate of the information (the variance of the score function)</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There are many different potential weighting schemes based on the target population, or causal estimand, you are interested in. For this talk, we are going to talk about three, a classic weighting scheme for the Average treatment effect and two newer weighting schemes the Average treatment effect among the evenly matchable and the average treatment effect among the overlap population.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pPr>
              <a:spcBef>
                <a:spcPct val="0"/>
              </a:spcBef>
            </a:pPr>
            <a:r>
              <a:rPr lang="en-US" altLang="en-US"/>
              <a:t>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0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CD724D7E-89CB-224B-999D-1DDD140D90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0" name="Notes Placeholder 2">
            <a:extLst>
              <a:ext uri="{FF2B5EF4-FFF2-40B4-BE49-F238E27FC236}">
                <a16:creationId xmlns:a16="http://schemas.microsoft.com/office/drawing/2014/main" id="{9BF41019-D44A-3949-8755-D5423A1EF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1011" name="Slide Number Placeholder 3">
            <a:extLst>
              <a:ext uri="{FF2B5EF4-FFF2-40B4-BE49-F238E27FC236}">
                <a16:creationId xmlns:a16="http://schemas.microsoft.com/office/drawing/2014/main" id="{5B5FBE1B-8222-B84C-A1CB-AF6DF158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552A37-50B1-8844-89F1-38A866CECA72}"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Finally, the overlap weights derived by Li et al in 2016 estimate the average treatment effect among the overlap population. Here, we are constructing a pseudo-population that will 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 So again, this is going to be bounded by 0 and 1</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pseudo population looks like. The population will look a lot like a Table 1 from a 1:1 matched trial, but shifted a bit to improve the variance.</a:t>
            </a:r>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are the three pseudo-populations side by side so you can get a better idea for the difference</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88</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89</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They are intentionally creating a setup that is seemingly friendly to weighting to show that it fails even when it should have been working great</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90</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98</a:t>
            </a:fld>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99</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100</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104</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107</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108</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13 minutes</a:t>
            </a:r>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109</a:t>
            </a:fld>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110</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111</a:t>
            </a:fld>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112</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113</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tif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tiff"/><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4.tiff"/><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7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24.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24.tif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a:t>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a:extLst>
              <a:ext uri="{FF2B5EF4-FFF2-40B4-BE49-F238E27FC236}">
                <a16:creationId xmlns:a16="http://schemas.microsoft.com/office/drawing/2014/main" id="{28DB2C6D-61F3-F64B-BA57-019FD1BF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988" name="TextBox 7">
            <a:extLst>
              <a:ext uri="{FF2B5EF4-FFF2-40B4-BE49-F238E27FC236}">
                <a16:creationId xmlns:a16="http://schemas.microsoft.com/office/drawing/2014/main" id="{9998C25F-E0AE-964E-9ECF-20036D5F658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9989" name="TextBox 8">
            <a:extLst>
              <a:ext uri="{FF2B5EF4-FFF2-40B4-BE49-F238E27FC236}">
                <a16:creationId xmlns:a16="http://schemas.microsoft.com/office/drawing/2014/main" id="{94D755BE-C9E0-3946-B066-17E03E88DFA1}"/>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600" y="32099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663" y="34131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38" y="36353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nodeType="afterGroup">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nodeType="afterGroup">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34209</TotalTime>
  <Words>5624</Words>
  <Application>Microsoft Macintosh PowerPoint</Application>
  <PresentationFormat>Widescreen</PresentationFormat>
  <Paragraphs>1011</Paragraphs>
  <Slides>142</Slides>
  <Notes>128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142</vt:i4>
      </vt:variant>
    </vt:vector>
  </HeadingPairs>
  <TitlesOfParts>
    <vt:vector size="152" baseType="lpstr">
      <vt:lpstr>Calibri</vt:lpstr>
      <vt:lpstr>Arial</vt:lpstr>
      <vt:lpstr>Franklin Gothic Heavy</vt:lpstr>
      <vt:lpstr>Franklin Gothic Medium</vt:lpstr>
      <vt:lpstr>American Typewriter</vt:lpstr>
      <vt:lpstr>ＭＳ Ｐゴシック</vt:lpstr>
      <vt:lpstr>Wingdings</vt:lpstr>
      <vt:lpstr>Calibri Light</vt:lpstr>
      <vt:lpstr>Times New Roman</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DR estimator</vt:lpstr>
      <vt:lpstr>DR estimator</vt:lpstr>
      <vt:lpstr>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325</cp:revision>
  <cp:lastPrinted>2019-01-25T14:31:54Z</cp:lastPrinted>
  <dcterms:created xsi:type="dcterms:W3CDTF">2017-11-08T23:32:53Z</dcterms:created>
  <dcterms:modified xsi:type="dcterms:W3CDTF">2019-01-27T17:46:25Z</dcterms:modified>
</cp:coreProperties>
</file>